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ctiveX/activeX1.xml" ContentType="application/vnd.ms-office.activeX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1" r:id="rId5"/>
    <p:sldId id="284" r:id="rId6"/>
    <p:sldId id="280" r:id="rId7"/>
    <p:sldId id="273" r:id="rId8"/>
    <p:sldId id="295" r:id="rId9"/>
    <p:sldId id="268" r:id="rId10"/>
    <p:sldId id="296" r:id="rId11"/>
    <p:sldId id="292" r:id="rId12"/>
    <p:sldId id="297" r:id="rId13"/>
    <p:sldId id="279" r:id="rId14"/>
    <p:sldId id="293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2276" autoAdjust="0"/>
  </p:normalViewPr>
  <p:slideViewPr>
    <p:cSldViewPr snapToGrid="0">
      <p:cViewPr varScale="1">
        <p:scale>
          <a:sx n="59" d="100"/>
          <a:sy n="59" d="100"/>
        </p:scale>
        <p:origin x="1618" y="67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activeX/activeX1.xml><?xml version="1.0" encoding="utf-8"?>
<ax:ocx xmlns:ax="http://schemas.microsoft.com/office/2006/activeX" xmlns:r="http://schemas.openxmlformats.org/officeDocument/2006/relationships" ax:classid="{6BF52A52-394A-11D3-B153-00C04F79FAA6}" ax:persistence="persistPropertyBag">
  <ax:ocxPr ax:name="URL" ax:value="C:\Users\szabo\OneDrive\Dokumentumok\University\C#2\TaskManager\taskmanagerapp\Documents\Recording 2025-04-01 164936.mp4"/>
  <ax:ocxPr ax:name="rate" ax:value="1"/>
  <ax:ocxPr ax:name="balance" ax:value="0"/>
  <ax:ocxPr ax:name="currentPosition" ax:value="0"/>
  <ax:ocxPr ax:name="defaultFrame" ax:value=""/>
  <ax:ocxPr ax:name="playCount" ax:value="1"/>
  <ax:ocxPr ax:name="autoStart" ax:value="-1"/>
  <ax:ocxPr ax:name="currentMarker" ax:value="0"/>
  <ax:ocxPr ax:name="invokeURLs" ax:value="-1"/>
  <ax:ocxPr ax:name="baseURL" ax:value=""/>
  <ax:ocxPr ax:name="volume" ax:value="50"/>
  <ax:ocxPr ax:name="mute" ax:value="-1"/>
  <ax:ocxPr ax:name="uiMode" ax:value="full"/>
  <ax:ocxPr ax:name="stretchToFit" ax:value="0"/>
  <ax:ocxPr ax:name="windowlessVideo" ax:value="0"/>
  <ax:ocxPr ax:name="enabled" ax:value="-1"/>
  <ax:ocxPr ax:name="enableContextMenu" ax:value="-1"/>
  <ax:ocxPr ax:name="fullScreen" ax:value="0"/>
  <ax:ocxPr ax:name="SAMIStyle" ax:value=""/>
  <ax:ocxPr ax:name="SAMILang" ax:value=""/>
  <ax:ocxPr ax:name="SAMIFilename" ax:value=""/>
  <ax:ocxPr ax:name="captioningID" ax:value=""/>
  <ax:ocxPr ax:name="enableErrorDialogs" ax:value="0"/>
  <ax:ocxPr ax:name="_cx" ax:value="26022"/>
  <ax:ocxPr ax:name="_cy" ax:value="19050"/>
</ax:ocx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wav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Welcome to the presentation of my Task Manager Application, which was designed to help users manage their time efficiently in everyday life through an intuitive interface.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2608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Went Wrong?</a:t>
            </a:r>
          </a:p>
          <a:p>
            <a:r>
              <a:rPr lang="en-GB" dirty="0"/>
              <a:t>One of my biggest challenges was time management. </a:t>
            </a:r>
          </a:p>
          <a:p>
            <a:r>
              <a:rPr lang="en-GB" dirty="0"/>
              <a:t>While coding didn’t take too long, preparing the presentation, finalizing the testing process, and wrapping up the code were harder than expected. </a:t>
            </a:r>
          </a:p>
          <a:p>
            <a:r>
              <a:rPr lang="en-GB" dirty="0"/>
              <a:t>Balancing this project with personal and career uncertainties was also challenging. </a:t>
            </a:r>
          </a:p>
          <a:p>
            <a:r>
              <a:rPr lang="en-GB" dirty="0"/>
              <a:t>These experiences, however, have motivated me to grow stronger in time management</a:t>
            </a:r>
          </a:p>
          <a:p>
            <a:endParaRPr lang="en-GB" dirty="0"/>
          </a:p>
          <a:p>
            <a:r>
              <a:rPr lang="en-GB" dirty="0"/>
              <a:t>What Went Well?</a:t>
            </a:r>
          </a:p>
          <a:p>
            <a:r>
              <a:rPr lang="en-GB" dirty="0"/>
              <a:t>I was pleasantly surprised by how much I enjoyed coding this time around. </a:t>
            </a:r>
          </a:p>
          <a:p>
            <a:r>
              <a:rPr lang="en-GB" dirty="0"/>
              <a:t>I’ve grown more confident in my ability to write clean, readable code and leave meaningful comments. </a:t>
            </a:r>
          </a:p>
          <a:p>
            <a:r>
              <a:rPr lang="en-GB" dirty="0"/>
              <a:t>Additionally, I found unit testing to be an exciting and rewarding part of the development process—it really gave me a sense of assurance in the application's functionality.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4510B-B31C-EA57-04FC-608E51F3B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42B0B5-3A80-5182-24E9-31A4FE6A99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FDC005-7DED-825C-E1DC-6F8D87477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concludes my presentation on the Task Manager application. </a:t>
            </a:r>
          </a:p>
          <a:p>
            <a:r>
              <a:rPr lang="en-GB" dirty="0"/>
              <a:t>I hope you found it clear, well-structured, and informative. </a:t>
            </a:r>
          </a:p>
          <a:p>
            <a:r>
              <a:rPr lang="en-GB" dirty="0"/>
              <a:t>This project was an incredible learning experience for me, and it was fulfilling to see the progress made from the initial version to this much-improved final iteration.</a:t>
            </a:r>
          </a:p>
          <a:p>
            <a:r>
              <a:rPr lang="en-GB" dirty="0"/>
              <a:t>I’ve gained insights into technical development, problem-solving, and self-reflection, which I’ll carry forward in my career.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0277C-4DA1-87C0-321A-2F53B6FD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260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Thank you for watching my presentation! I look forward to your feedback and the grade this project deserves. Have a wonderful day!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387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structure of my presentation is as follows:</a:t>
            </a:r>
          </a:p>
          <a:p>
            <a:r>
              <a:rPr lang="en-GB" dirty="0"/>
              <a:t>Introduction: A quick overview of the project and myself.</a:t>
            </a:r>
          </a:p>
          <a:p>
            <a:r>
              <a:rPr lang="en-GB" dirty="0"/>
              <a:t>Demo: A short video showcasing the application's features.</a:t>
            </a:r>
          </a:p>
          <a:p>
            <a:r>
              <a:rPr lang="en-GB" dirty="0"/>
              <a:t>Technical Details: A deeper dive into the architecture, technologies, and testing process.</a:t>
            </a:r>
          </a:p>
          <a:p>
            <a:r>
              <a:rPr lang="en-GB" dirty="0"/>
              <a:t>Visual Aids: The thought process behind the application's design and interface.</a:t>
            </a:r>
          </a:p>
          <a:p>
            <a:r>
              <a:rPr lang="en-GB" dirty="0"/>
              <a:t>Challenges and Solutions: The obstacles I faced and how I overcame them during this assignment.</a:t>
            </a:r>
          </a:p>
          <a:p>
            <a:r>
              <a:rPr lang="en-GB" dirty="0"/>
              <a:t>Conclusion: Wrapping up my journey with the project, including what I’ve learned and what went well.</a:t>
            </a:r>
          </a:p>
          <a:p>
            <a:r>
              <a:rPr lang="en-GB" dirty="0"/>
              <a:t>I’ll also share some personal reflections on how this journey shaped me in both professional and personal aspects.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My name is Virág Szabó, and this is my final assignment for the C#2 course at NHL Stenden. </a:t>
            </a:r>
          </a:p>
          <a:p>
            <a:r>
              <a:rPr lang="en-GB" dirty="0"/>
              <a:t>I’ve developed a Task Manager application to help users efficiently organize their daily tasks. </a:t>
            </a:r>
          </a:p>
          <a:p>
            <a:r>
              <a:rPr lang="en-GB" dirty="0"/>
              <a:t>The project is built using C# with WPF for the interface and the .NET Framework for backend functionalities.</a:t>
            </a:r>
          </a:p>
          <a:p>
            <a:r>
              <a:rPr lang="en-GB" dirty="0"/>
              <a:t>In this presentation, I’ll showcase the application's features, discuss its technical implementation, and reflect on the development process.</a:t>
            </a:r>
          </a:p>
          <a:p>
            <a:r>
              <a:rPr lang="en-GB" dirty="0"/>
              <a:t>Let’s dive in!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Here’s a quick demo of my application, highlighting its key features:</a:t>
            </a:r>
          </a:p>
          <a:p>
            <a:r>
              <a:rPr lang="en-GB" dirty="0"/>
              <a:t>Task List Creation: Demonstrate how users can quickly create new task lists using the button.</a:t>
            </a:r>
          </a:p>
          <a:p>
            <a:r>
              <a:rPr lang="en-GB" dirty="0"/>
              <a:t>Task List View: Show the main task list interface where tasks are listed and can be sorted or categorized.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Task Creation: Demonstrate how users can quickly create new task using the form.</a:t>
            </a:r>
          </a:p>
          <a:p>
            <a:r>
              <a:rPr lang="en-GB" dirty="0"/>
              <a:t>Task Management: Edit or delete tasks to illustrate the flexibility of the application.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4510B-B31C-EA57-04FC-608E51F3B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42B0B5-3A80-5182-24E9-31A4FE6A99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FDC005-7DED-825C-E1DC-6F8D87477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Let’s dive into the technical details.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0277C-4DA1-87C0-321A-2F53B6FD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783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Architecture</a:t>
            </a:r>
            <a:r>
              <a:rPr lang="en-GB" dirty="0"/>
              <a:t>:</a:t>
            </a:r>
          </a:p>
          <a:p>
            <a:pPr>
              <a:buFont typeface="Arial" panose="020B0604020202020204" pitchFamily="34" charset="0"/>
              <a:buNone/>
            </a:pPr>
            <a:r>
              <a:rPr lang="en-GB" dirty="0"/>
              <a:t>The Task Manager application follows a layered architecture, which ensures modularity and scalability. </a:t>
            </a:r>
          </a:p>
          <a:p>
            <a:pPr>
              <a:buFont typeface="Arial" panose="020B0604020202020204" pitchFamily="34" charset="0"/>
              <a:buNone/>
            </a:pPr>
            <a:r>
              <a:rPr lang="en-GB" dirty="0"/>
              <a:t>Here’s a breakdown of the key layers: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UI layer: </a:t>
            </a:r>
            <a:r>
              <a:rPr lang="en-GB" dirty="0"/>
              <a:t>The user interface is built using </a:t>
            </a:r>
            <a:r>
              <a:rPr lang="en-GB" b="1" dirty="0"/>
              <a:t>WPF (Windows Presentation Foundation)</a:t>
            </a:r>
            <a:r>
              <a:rPr lang="en-GB" dirty="0"/>
              <a:t>, </a:t>
            </a:r>
            <a:br>
              <a:rPr lang="en-GB" dirty="0"/>
            </a:br>
            <a:r>
              <a:rPr lang="en-GB" dirty="0"/>
              <a:t>chosen for its ability to create modern, responsive, and visually appealing interfaces.</a:t>
            </a:r>
            <a:br>
              <a:rPr lang="en-GB" dirty="0"/>
            </a:br>
            <a:r>
              <a:rPr lang="en-GB" dirty="0"/>
              <a:t>It allows users to interact intuitively with features like task creation, editing, and managing task lists.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Business logic layer:</a:t>
            </a:r>
            <a:r>
              <a:rPr lang="en-GB" dirty="0"/>
              <a:t> This layer is responsible for handling the application’s core logic. </a:t>
            </a:r>
            <a:br>
              <a:rPr lang="en-GB" dirty="0"/>
            </a:br>
            <a:r>
              <a:rPr lang="en-GB" dirty="0"/>
              <a:t>It ensures clean task management processes, such as adding tasks to lists, marking tasks as complete, and updating task statuses.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Data</a:t>
            </a:r>
            <a:r>
              <a:rPr lang="en-GB" dirty="0"/>
              <a:t> </a:t>
            </a:r>
            <a:r>
              <a:rPr lang="en-GB" b="1" dirty="0"/>
              <a:t>layer:</a:t>
            </a:r>
            <a:r>
              <a:rPr lang="en-GB" dirty="0"/>
              <a:t> Persistent storage is managed using .NET technologies, ensuring secure and efficient handling of user data.</a:t>
            </a:r>
            <a:br>
              <a:rPr lang="en-GB" dirty="0"/>
            </a:br>
            <a:r>
              <a:rPr lang="en-GB" dirty="0"/>
              <a:t>This layer supports features like saving tasks and lists, and exporting them for external use, such as printing.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b="1" dirty="0"/>
              <a:t>Code Snippets</a:t>
            </a:r>
            <a:r>
              <a:rPr lang="en-GB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/>
              <a:t>Task Management</a:t>
            </a:r>
            <a:r>
              <a:rPr lang="en-GB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Users can </a:t>
            </a:r>
            <a:r>
              <a:rPr lang="en-GB" b="1" dirty="0"/>
              <a:t>create, delete, and edit tasks</a:t>
            </a:r>
            <a:r>
              <a:rPr lang="en-GB" dirty="0"/>
              <a:t> directly through the interface.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Additionally, they can create </a:t>
            </a:r>
            <a:r>
              <a:rPr lang="en-GB" b="1" dirty="0"/>
              <a:t>task lists</a:t>
            </a:r>
            <a:r>
              <a:rPr lang="en-GB" dirty="0"/>
              <a:t>, such as a cleaning schedule for the day, and assign individual tasks to these lists.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/>
              <a:t>Task Status Updates</a:t>
            </a:r>
            <a:r>
              <a:rPr lang="en-GB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Tasks can be marked as </a:t>
            </a:r>
            <a:r>
              <a:rPr lang="en-GB" b="1" dirty="0"/>
              <a:t>completed</a:t>
            </a:r>
            <a:r>
              <a:rPr lang="en-GB" dirty="0"/>
              <a:t>, keeping users updated on their progress.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/>
              <a:t>Download Feature</a:t>
            </a:r>
            <a:r>
              <a:rPr lang="en-GB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Users can </a:t>
            </a:r>
            <a:r>
              <a:rPr lang="en-GB" b="1" dirty="0"/>
              <a:t>download their tasks and task lists</a:t>
            </a:r>
            <a:r>
              <a:rPr lang="en-GB" dirty="0"/>
              <a:t>, making it easy to print or save them for offline use.</a:t>
            </a:r>
          </a:p>
          <a:p>
            <a:endParaRPr lang="en-GB" b="1" dirty="0"/>
          </a:p>
          <a:p>
            <a:r>
              <a:rPr lang="en-GB" b="1" dirty="0"/>
              <a:t>Testing</a:t>
            </a:r>
          </a:p>
          <a:p>
            <a:r>
              <a:rPr lang="en-GB" dirty="0"/>
              <a:t>Testing not only gave me confidence in the application’s stability but also highlighted areas for improvement during development.</a:t>
            </a:r>
            <a:endParaRPr lang="en-GB" b="1" dirty="0"/>
          </a:p>
          <a:p>
            <a:r>
              <a:rPr lang="en-GB" b="0" dirty="0"/>
              <a:t>To ensure the reliability of the application, I extensively used unit tests within Visual Studio to validate all critical functionalities and classes. </a:t>
            </a:r>
          </a:p>
          <a:p>
            <a:r>
              <a:rPr lang="en-GB" b="0" dirty="0"/>
              <a:t>This includes testing task creation, editing, deletion, and task list management. </a:t>
            </a:r>
          </a:p>
          <a:p>
            <a:r>
              <a:rPr lang="en-GB" b="0" dirty="0"/>
              <a:t>The tests helped catch potential issues early and ensured that the app operates as expected under various scenarios.</a:t>
            </a:r>
          </a:p>
          <a:p>
            <a:r>
              <a:rPr lang="en-GB" b="0" u="sng" dirty="0"/>
              <a:t>For example, unit tests were written to: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0" dirty="0"/>
              <a:t>Verify that tasks are correctly added to task lists.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0" dirty="0"/>
              <a:t>Check if tasks can be marked as completed and saved accurately.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0" dirty="0"/>
              <a:t>Ensure the download functionality produces the expected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BDD1A-4CEE-6914-5B9C-96BE15473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695A4B-5B78-CD87-06D8-69D6E36F51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12669E-3EC7-B3DF-ECE3-ECAD111643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Next, let’s looking at the design of the application.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8B2EC-4E72-464D-579A-5287092300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959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design of the application is as much about function as it is about form. I chose a blue-green colour palette for its calming and productive effect. </a:t>
            </a:r>
          </a:p>
          <a:p>
            <a:r>
              <a:rPr lang="en-GB" dirty="0"/>
              <a:t>The white backgrounds ensure a clean, minimalistic feel, which reduces cognitive load and creates a stress-free environment for users.</a:t>
            </a:r>
          </a:p>
          <a:p>
            <a:r>
              <a:rPr lang="en-GB" dirty="0"/>
              <a:t>The overall design approach aims to enhance usability while keeping the interface modern and visually appealing.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66F32-0F32-D494-17E5-0C0B9BFB7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095D6E-95CC-B2D5-F8C5-61D9F1CAFD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401143-D16B-6CE7-A67D-686ED18C6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Let’s discuss about the challenges and solutions that I went through.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41D4D-C833-8E86-5EFD-9D22A38DFE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838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12.xml"/><Relationship Id="rId7" Type="http://schemas.openxmlformats.org/officeDocument/2006/relationships/hyperlink" Target="mailto:virag.szabo@student.nhlstenden.com" TargetMode="Externa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hyperlink" Target="https://github.com/ViragSzabo" TargetMode="External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7" Type="http://schemas.openxmlformats.org/officeDocument/2006/relationships/image" Target="../media/image7.wmf"/><Relationship Id="rId2" Type="http://schemas.microsoft.com/office/2007/relationships/media" Target="../media/media4.wav"/><Relationship Id="rId1" Type="http://schemas.openxmlformats.org/officeDocument/2006/relationships/control" Target="../activeX/activeX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52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3588"/>
            <a:ext cx="9144000" cy="2286000"/>
          </a:xfrm>
        </p:spPr>
        <p:txBody>
          <a:bodyPr/>
          <a:lstStyle/>
          <a:p>
            <a:r>
              <a:rPr lang="en-US" dirty="0"/>
              <a:t>Task Manager Maui Application</a:t>
            </a:r>
          </a:p>
        </p:txBody>
      </p:sp>
      <p:pic>
        <p:nvPicPr>
          <p:cNvPr id="33" name="Video 32" descr="A person wearing glasses and a blue 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F44A4F20-7E7C-D6D1-11E6-1EF2232491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677047" y="3239588"/>
            <a:ext cx="2837906" cy="28379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16058">
        <p14:flash/>
      </p:transition>
    </mc:Choice>
    <mc:Fallback>
      <p:transition spd="slow" advTm="160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/>
          <a:lstStyle/>
          <a:p>
            <a:r>
              <a:rPr lang="en-NL" dirty="0"/>
              <a:t>🎯</a:t>
            </a:r>
            <a:r>
              <a:rPr lang="en-US" dirty="0"/>
              <a:t>Roadblocks &amp; Breakthroughs</a:t>
            </a:r>
            <a:r>
              <a:rPr lang="en-NL" dirty="0"/>
              <a:t> 🎯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728870" y="2024063"/>
            <a:ext cx="5211763" cy="413861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What Went Wrong</a:t>
            </a:r>
          </a:p>
          <a:p>
            <a:pPr marL="180000" lvl="1" indent="0">
              <a:spcBef>
                <a:spcPts val="1200"/>
              </a:spcBef>
              <a:buNone/>
            </a:pPr>
            <a:r>
              <a:rPr lang="en-NL" sz="2200" dirty="0"/>
              <a:t>⚠️ </a:t>
            </a:r>
            <a:r>
              <a:rPr lang="en-GB" sz="2200" dirty="0"/>
              <a:t>Time management was a challenge, especially near the end of the project.</a:t>
            </a:r>
          </a:p>
          <a:p>
            <a:pPr marL="180000" lvl="1" indent="0">
              <a:spcBef>
                <a:spcPts val="0"/>
              </a:spcBef>
              <a:buNone/>
            </a:pPr>
            <a:r>
              <a:rPr lang="en-NL" sz="2200" dirty="0"/>
              <a:t>⚠️ </a:t>
            </a:r>
            <a:r>
              <a:rPr lang="en-GB" sz="2200" dirty="0"/>
              <a:t>Finalizing testing and polishing the code took longer than anticipated due to unexpected errors and bugs.</a:t>
            </a:r>
          </a:p>
          <a:p>
            <a:pPr marL="180000" lvl="1" indent="0">
              <a:spcBef>
                <a:spcPts val="0"/>
              </a:spcBef>
              <a:buNone/>
            </a:pPr>
            <a:r>
              <a:rPr lang="en-NL" sz="2200" dirty="0"/>
              <a:t>⚠️ </a:t>
            </a:r>
            <a:r>
              <a:rPr lang="en-GB" sz="2200" dirty="0"/>
              <a:t>Balancing the project with personal and career uncertainties was difficult.</a:t>
            </a:r>
          </a:p>
          <a:p>
            <a:pPr marL="0" lvl="1" indent="0">
              <a:spcBef>
                <a:spcPts val="1200"/>
              </a:spcBef>
              <a:buNone/>
            </a:pPr>
            <a:r>
              <a:rPr lang="en-GB" sz="2200" dirty="0"/>
              <a:t>These challenges helped me improve myself and ask help when I needed the most.</a:t>
            </a:r>
            <a:endParaRPr lang="en-US" sz="2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251369" y="2011225"/>
            <a:ext cx="4894262" cy="413861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What Went Well </a:t>
            </a:r>
          </a:p>
          <a:p>
            <a:pPr marL="180000" lvl="1" indent="0">
              <a:spcBef>
                <a:spcPts val="1200"/>
              </a:spcBef>
              <a:buNone/>
            </a:pPr>
            <a:r>
              <a:rPr lang="en-NL" sz="2200" dirty="0"/>
              <a:t>✅ </a:t>
            </a:r>
            <a:r>
              <a:rPr lang="en-GB" sz="2200" dirty="0"/>
              <a:t>Enjoyment during the development phase.</a:t>
            </a:r>
          </a:p>
          <a:p>
            <a:pPr marL="180000" lvl="1" indent="0">
              <a:spcBef>
                <a:spcPts val="0"/>
              </a:spcBef>
              <a:buNone/>
            </a:pPr>
            <a:r>
              <a:rPr lang="en-NL" sz="2200" dirty="0"/>
              <a:t>✅ </a:t>
            </a:r>
            <a:r>
              <a:rPr lang="en-US" sz="2200" dirty="0"/>
              <a:t>Confidence to write clean, readable code with meaningful comments.</a:t>
            </a:r>
          </a:p>
          <a:p>
            <a:pPr marL="180000" lvl="1" indent="0">
              <a:spcBef>
                <a:spcPts val="0"/>
              </a:spcBef>
              <a:buNone/>
            </a:pPr>
            <a:r>
              <a:rPr lang="en-NL" sz="2200" dirty="0"/>
              <a:t>✅ </a:t>
            </a:r>
            <a:r>
              <a:rPr lang="en-US" sz="2200" dirty="0"/>
              <a:t>Unit Testing as a genuine reward, giving me a sense of reassurance.</a:t>
            </a:r>
          </a:p>
          <a:p>
            <a:pPr marL="0" lvl="1" indent="0">
              <a:spcBef>
                <a:spcPts val="1200"/>
              </a:spcBef>
              <a:buNone/>
            </a:pPr>
            <a:r>
              <a:rPr lang="en-US" sz="2200" dirty="0"/>
              <a:t>The growth is noticeable from the first version to the fifth one.</a:t>
            </a:r>
          </a:p>
        </p:txBody>
      </p:sp>
      <p:pic>
        <p:nvPicPr>
          <p:cNvPr id="58" name="Video 57">
            <a:hlinkClick r:id="" action="ppaction://media"/>
            <a:extLst>
              <a:ext uri="{FF2B5EF4-FFF2-40B4-BE49-F238E27FC236}">
                <a16:creationId xmlns:a16="http://schemas.microsoft.com/office/drawing/2014/main" id="{C8CBF6AB-748C-8C7D-E32C-3E36E0FD37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375455" y="484632"/>
            <a:ext cx="1331913" cy="13319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6256">
        <p:fade/>
      </p:transition>
    </mc:Choice>
    <mc:Fallback>
      <p:transition spd="med" advTm="762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76A1D1-276C-733A-EE55-1DF4B03E4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02E27071-BD55-A548-E05A-79BE8DF49B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58EE66-3124-E7BF-8D4D-3738A7A2E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10" name="Video 9" descr="A person with glasses and a blue sweat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A8FBEB7F-0838-2ACC-FDFD-38BC270DA2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49981" y="3429000"/>
            <a:ext cx="2692037" cy="26920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65581575"/>
      </p:ext>
    </p:extLst>
  </p:cSld>
  <p:clrMapOvr>
    <a:masterClrMapping/>
  </p:clrMapOvr>
  <p:transition spd="slow" advTm="3312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/>
          <a:srcRect/>
          <a:stretch/>
        </p:blipFill>
        <p:spPr>
          <a:xfrm>
            <a:off x="0" y="-589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492" y="555382"/>
            <a:ext cx="9859014" cy="10604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5937" y="1863695"/>
            <a:ext cx="3880124" cy="1259449"/>
          </a:xfrm>
        </p:spPr>
        <p:txBody>
          <a:bodyPr>
            <a:normAutofit/>
          </a:bodyPr>
          <a:lstStyle/>
          <a:p>
            <a:r>
              <a:rPr lang="en-US" dirty="0" err="1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ViragSzabo</a:t>
            </a:r>
            <a:endParaRPr lang="en-US" dirty="0"/>
          </a:p>
          <a:p>
            <a:r>
              <a:rPr lang="en-US" dirty="0"/>
              <a:t>472744</a:t>
            </a:r>
          </a:p>
          <a:p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Email-address</a:t>
            </a:r>
            <a:endParaRPr lang="en-US" dirty="0"/>
          </a:p>
        </p:txBody>
      </p:sp>
      <p:pic>
        <p:nvPicPr>
          <p:cNvPr id="14" name="Video 13">
            <a:hlinkClick r:id="" action="ppaction://media"/>
            <a:extLst>
              <a:ext uri="{FF2B5EF4-FFF2-40B4-BE49-F238E27FC236}">
                <a16:creationId xmlns:a16="http://schemas.microsoft.com/office/drawing/2014/main" id="{D514F76C-E72B-FF45-5ED9-34CB52D2ED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4754562" y="3619743"/>
            <a:ext cx="2682875" cy="26828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544">
        <p15:prstTrans prst="crush"/>
      </p:transition>
    </mc:Choice>
    <mc:Fallback>
      <p:transition spd="slow" advTm="105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</p:spPr>
        <p:txBody>
          <a:bodyPr anchor="ctr">
            <a:norm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34" name="Video 33" descr="A person wearing glasses and a blue 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29BCB3B1-86E6-D2E1-D692-484AE725F6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34290" r="30541"/>
          <a:stretch/>
        </p:blipFill>
        <p:spPr>
          <a:xfrm>
            <a:off x="20" y="10"/>
            <a:ext cx="4287818" cy="6857990"/>
          </a:xfrm>
          <a:prstGeom prst="rect">
            <a:avLst/>
          </a:prstGeom>
          <a:noFill/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/>
          <a:p>
            <a:r>
              <a:rPr lang="en-US"/>
              <a:t>INTRODUCTION</a:t>
            </a:r>
          </a:p>
          <a:p>
            <a:r>
              <a:rPr lang="en-US"/>
              <a:t>Demo of Features</a:t>
            </a:r>
          </a:p>
          <a:p>
            <a:r>
              <a:rPr lang="en-US"/>
              <a:t>Technical Details</a:t>
            </a:r>
          </a:p>
          <a:p>
            <a:r>
              <a:rPr lang="en-US"/>
              <a:t>VISUAL AIDS</a:t>
            </a:r>
          </a:p>
          <a:p>
            <a:r>
              <a:rPr lang="en-US"/>
              <a:t>Challenges and Solutions</a:t>
            </a:r>
          </a:p>
          <a:p>
            <a:r>
              <a:rPr lang="en-US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4913">
        <p:fade/>
      </p:transition>
    </mc:Choice>
    <mc:Fallback>
      <p:transition spd="med" advTm="849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0" name="Video 9" descr="A person with long hair wearing glasses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34E7C2C6-F867-CCCA-BC0B-7BFDE7E5E6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24400" y="3429000"/>
            <a:ext cx="2743200" cy="2743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  <p:transition spd="slow" advTm="3504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 anchor="b"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/>
          <a:p>
            <a:r>
              <a:rPr lang="en-US" dirty="0"/>
              <a:t>The features of the application</a:t>
            </a:r>
          </a:p>
        </p:txBody>
      </p:sp>
      <p:pic>
        <p:nvPicPr>
          <p:cNvPr id="45" name="heaven-txt">
            <a:hlinkClick r:id="" action="ppaction://media"/>
            <a:extLst>
              <a:ext uri="{FF2B5EF4-FFF2-40B4-BE49-F238E27FC236}">
                <a16:creationId xmlns:a16="http://schemas.microsoft.com/office/drawing/2014/main" id="{2E4ACE3E-8112-2FBD-039D-A426B01CB1D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46931" y="156803"/>
            <a:ext cx="487363" cy="487363"/>
          </a:xfrm>
          <a:prstGeom prst="rect">
            <a:avLst/>
          </a:prstGeom>
        </p:spPr>
      </p:pic>
    </p:spTree>
    <p:controls>
      <mc:AlternateContent xmlns:mc="http://schemas.openxmlformats.org/markup-compatibility/2006">
        <mc:Choice xmlns:v="urn:schemas-microsoft-com:vml" Requires="v">
          <p:control name="WindowsMediaPlayer1" r:id="rId1" imgW="9367920" imgH="6858000"/>
        </mc:Choice>
        <mc:Fallback>
          <p:control name="WindowsMediaPlayer1" r:id="rId1" imgW="9367920" imgH="6858000">
            <p:pic>
              <p:nvPicPr>
                <p:cNvPr id="44" name="WindowsMediaPlayer1">
                  <a:extLst>
                    <a:ext uri="{FF2B5EF4-FFF2-40B4-BE49-F238E27FC236}">
                      <a16:creationId xmlns:a16="http://schemas.microsoft.com/office/drawing/2014/main" id="{34871508-D5F1-2FAC-DAFE-44736D05E49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360488" y="0"/>
                  <a:ext cx="9367837" cy="6858000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01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76A1D1-276C-733A-EE55-1DF4B03E4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02E27071-BD55-A548-E05A-79BE8DF49B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58EE66-3124-E7BF-8D4D-3738A7A2E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</p:spPr>
        <p:txBody>
          <a:bodyPr/>
          <a:lstStyle/>
          <a:p>
            <a:r>
              <a:rPr lang="hu-HU" dirty="0"/>
              <a:t>Technical Details</a:t>
            </a:r>
            <a:endParaRPr lang="en-US" dirty="0"/>
          </a:p>
        </p:txBody>
      </p:sp>
      <p:pic>
        <p:nvPicPr>
          <p:cNvPr id="39" name="Video 38" descr="A person wearing glasses and a red 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B5ED21B4-788E-347B-01CA-5750DB0B3D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10793" y="3429000"/>
            <a:ext cx="2770414" cy="27704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49012083"/>
      </p:ext>
    </p:extLst>
  </p:cSld>
  <p:clrMapOvr>
    <a:masterClrMapping/>
  </p:clrMapOvr>
  <p:transition spd="slow" advTm="512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NL" dirty="0"/>
              <a:t>🛠️ </a:t>
            </a:r>
            <a:r>
              <a:rPr lang="fr-FR" dirty="0"/>
              <a:t>Under the Hood </a:t>
            </a:r>
            <a:r>
              <a:rPr lang="en-NL" dirty="0"/>
              <a:t>🛠️</a:t>
            </a:r>
            <a:endParaRPr lang="en-US" dirty="0"/>
          </a:p>
        </p:txBody>
      </p:sp>
      <p:pic>
        <p:nvPicPr>
          <p:cNvPr id="83" name="Video 82">
            <a:hlinkClick r:id="" action="ppaction://media"/>
            <a:extLst>
              <a:ext uri="{FF2B5EF4-FFF2-40B4-BE49-F238E27FC236}">
                <a16:creationId xmlns:a16="http://schemas.microsoft.com/office/drawing/2014/main" id="{B61A621C-AAE7-9378-24DF-67E170EC02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896074" y="2889962"/>
            <a:ext cx="2067045" cy="2067045"/>
          </a:xfrm>
          <a:prstGeom prst="rect">
            <a:avLst/>
          </a:prstGeom>
          <a:noFill/>
        </p:spPr>
      </p:pic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768188687"/>
              </p:ext>
            </p:extLst>
          </p:nvPr>
        </p:nvGraphicFramePr>
        <p:xfrm>
          <a:off x="3814548" y="2106591"/>
          <a:ext cx="7208685" cy="40167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361386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5847299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</a:tblGrid>
              <a:tr h="329731">
                <a:tc>
                  <a:txBody>
                    <a:bodyPr/>
                    <a:lstStyle/>
                    <a:p>
                      <a:pPr algn="ctr"/>
                      <a:r>
                        <a:rPr lang="hu-HU" sz="1500" b="0" i="0">
                          <a:latin typeface="+mn-lt"/>
                          <a:cs typeface="Calibri" panose="020F0502020204030204" pitchFamily="34" charset="0"/>
                        </a:rPr>
                        <a:t>SECTION</a:t>
                      </a:r>
                      <a:endParaRPr lang="en-US" sz="1500" b="0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1500" b="0" i="0">
                          <a:latin typeface="+mn-lt"/>
                          <a:cs typeface="Calibri" panose="020F0502020204030204" pitchFamily="34" charset="0"/>
                        </a:rPr>
                        <a:t>DETAILS</a:t>
                      </a:r>
                      <a:endParaRPr lang="en-US" sz="1500" b="0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1453811">
                <a:tc>
                  <a:txBody>
                    <a:bodyPr/>
                    <a:lstStyle/>
                    <a:p>
                      <a:pPr algn="ctr"/>
                      <a:r>
                        <a:rPr lang="hu-HU" sz="1500" b="1" i="0">
                          <a:latin typeface="+mn-lt"/>
                          <a:cs typeface="Calibri" panose="020F0502020204030204" pitchFamily="34" charset="0"/>
                        </a:rPr>
                        <a:t>Architecture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UI Layer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Built using WPF, allowing modern and responsive UR interaction. 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Business Logic Layer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Handles core logic: task creation, updates, and completion.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Data Layer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Uses .NET for persistent storage and export functionality.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1678627">
                <a:tc>
                  <a:txBody>
                    <a:bodyPr/>
                    <a:lstStyle/>
                    <a:p>
                      <a:pPr algn="ctr"/>
                      <a:r>
                        <a:rPr lang="hu-HU" sz="1500" b="1" i="0">
                          <a:latin typeface="+mn-lt"/>
                          <a:cs typeface="Calibri" panose="020F0502020204030204" pitchFamily="34" charset="0"/>
                        </a:rPr>
                        <a:t>Code Snippets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Task Management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Make new lists, also tasks that can be modified and removed.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Status Updates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Tasks can be marked completed, progressed, or pended. 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Priority Updates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Tasks can be marked high, medium, or low. 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Download Feature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Tasks and lists are printed and saved into a file.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554547">
                <a:tc>
                  <a:txBody>
                    <a:bodyPr/>
                    <a:lstStyle/>
                    <a:p>
                      <a:pPr algn="ctr"/>
                      <a:r>
                        <a:rPr lang="hu-HU" sz="1500" b="1" i="0">
                          <a:latin typeface="+mn-lt"/>
                          <a:cs typeface="Calibri" panose="020F0502020204030204" pitchFamily="34" charset="0"/>
                        </a:rPr>
                        <a:t>Testing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Unit Tests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for extensive validation to validate, edit, complete and save tasks and lists.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7636">
        <p:fade/>
      </p:transition>
    </mc:Choice>
    <mc:Fallback>
      <p:transition spd="med" advTm="576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42D4E-C959-6868-62C8-A56EF6ED2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729B495-BF8C-C5A5-FB1B-C60A822B1CF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C99C13C-92D1-16A3-5EB9-DEB041B33F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44583"/>
            <a:ext cx="9144000" cy="2286000"/>
          </a:xfrm>
        </p:spPr>
        <p:txBody>
          <a:bodyPr/>
          <a:lstStyle/>
          <a:p>
            <a:r>
              <a:rPr lang="en-GB" dirty="0"/>
              <a:t>Visual Aids</a:t>
            </a:r>
            <a:endParaRPr lang="en-US" dirty="0"/>
          </a:p>
        </p:txBody>
      </p:sp>
      <p:pic>
        <p:nvPicPr>
          <p:cNvPr id="21" name="Video 20" descr="A person wearing glasses and a red 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A925F7D0-2E76-E7D1-D416-214E6E1E0E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79917" y="3167743"/>
            <a:ext cx="2632166" cy="26321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5895347"/>
      </p:ext>
    </p:extLst>
  </p:cSld>
  <p:clrMapOvr>
    <a:masterClrMapping/>
  </p:clrMapOvr>
  <p:transition spd="slow" advTm="427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NL" b="1" dirty="0"/>
              <a:t>🎨 </a:t>
            </a:r>
            <a:r>
              <a:rPr lang="fr-FR" b="1" dirty="0"/>
              <a:t>Design </a:t>
            </a:r>
            <a:r>
              <a:rPr lang="en-GB" b="1" noProof="0" dirty="0"/>
              <a:t>Philosophy</a:t>
            </a:r>
            <a:r>
              <a:rPr lang="fr-FR" b="1" dirty="0"/>
              <a:t> </a:t>
            </a:r>
            <a:r>
              <a:rPr lang="en-NL" b="1" dirty="0"/>
              <a:t>🎨</a:t>
            </a:r>
            <a:endParaRPr lang="fr-FR" b="1" dirty="0"/>
          </a:p>
        </p:txBody>
      </p:sp>
      <p:pic>
        <p:nvPicPr>
          <p:cNvPr id="15" name="Content Placeholder 14" descr="A screenshot of a screen&#10;&#10;AI-generated content may be incorrect.">
            <a:extLst>
              <a:ext uri="{FF2B5EF4-FFF2-40B4-BE49-F238E27FC236}">
                <a16:creationId xmlns:a16="http://schemas.microsoft.com/office/drawing/2014/main" id="{9FE78390-5639-5A6B-3BBA-727529EE8616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25" y="2106591"/>
            <a:ext cx="3213373" cy="4016716"/>
          </a:xfrm>
          <a:noFill/>
        </p:spPr>
      </p:pic>
      <p:graphicFrame>
        <p:nvGraphicFramePr>
          <p:cNvPr id="13" name="Table Placeholder 2">
            <a:extLst>
              <a:ext uri="{FF2B5EF4-FFF2-40B4-BE49-F238E27FC236}">
                <a16:creationId xmlns:a16="http://schemas.microsoft.com/office/drawing/2014/main" id="{3DEAE950-C5FE-4108-66B2-2381FB089D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2974088"/>
              </p:ext>
            </p:extLst>
          </p:nvPr>
        </p:nvGraphicFramePr>
        <p:xfrm>
          <a:off x="4523218" y="2106591"/>
          <a:ext cx="6830582" cy="40167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113064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4717518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</a:tblGrid>
              <a:tr h="383012">
                <a:tc>
                  <a:txBody>
                    <a:bodyPr/>
                    <a:lstStyle/>
                    <a:p>
                      <a:pPr algn="ctr"/>
                      <a:r>
                        <a:rPr lang="en-GB" sz="1700" b="0" i="0">
                          <a:latin typeface="+mn-lt"/>
                          <a:cs typeface="Calibri" panose="020F0502020204030204" pitchFamily="34" charset="0"/>
                        </a:rPr>
                        <a:t>ASPECT</a:t>
                      </a:r>
                      <a:endParaRPr lang="en-US" sz="1700" b="0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1700" b="0" i="0" dirty="0">
                          <a:latin typeface="+mn-lt"/>
                          <a:cs typeface="Calibri" panose="020F0502020204030204" pitchFamily="34" charset="0"/>
                        </a:rPr>
                        <a:t>DETAILS</a:t>
                      </a:r>
                      <a:endParaRPr lang="en-US" sz="1700" b="0" i="0" dirty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908426">
                <a:tc>
                  <a:txBody>
                    <a:bodyPr/>
                    <a:lstStyle/>
                    <a:p>
                      <a:pPr algn="ctr"/>
                      <a:r>
                        <a:rPr lang="en-GB" sz="1700" b="1" i="0">
                          <a:latin typeface="+mn-lt"/>
                          <a:cs typeface="Calibri" panose="020F0502020204030204" pitchFamily="34" charset="0"/>
                        </a:rPr>
                        <a:t>Function + Form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A visually appealing design ensures to provide an </a:t>
                      </a:r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intuitive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and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aesthetically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pleasing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 interface.</a:t>
                      </a: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908426">
                <a:tc>
                  <a:txBody>
                    <a:bodyPr/>
                    <a:lstStyle/>
                    <a:p>
                      <a:pPr algn="ctr"/>
                      <a:r>
                        <a:rPr lang="en-GB" sz="1700" b="1" i="0">
                          <a:latin typeface="+mn-lt"/>
                          <a:cs typeface="Calibri" panose="020F0502020204030204" pitchFamily="34" charset="0"/>
                        </a:rPr>
                        <a:t>Colour Palette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Calm 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palette was chosen to promote focus and productivity, aligning with the application’s task management purposes.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1171133">
                <a:tc>
                  <a:txBody>
                    <a:bodyPr/>
                    <a:lstStyle/>
                    <a:p>
                      <a:pPr algn="ctr"/>
                      <a:r>
                        <a:rPr lang="en-GB" sz="1700" b="1" i="0">
                          <a:latin typeface="+mn-lt"/>
                          <a:cs typeface="Calibri" panose="020F0502020204030204" pitchFamily="34" charset="0"/>
                        </a:rPr>
                        <a:t>Background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700" b="1"/>
                        <a:t>Clean</a:t>
                      </a:r>
                      <a:r>
                        <a:rPr lang="en-GB" sz="1700"/>
                        <a:t> </a:t>
                      </a:r>
                      <a:r>
                        <a:rPr lang="en-GB" sz="1700" b="0"/>
                        <a:t>backgrounds</a:t>
                      </a:r>
                      <a:r>
                        <a:rPr lang="en-GB" sz="1700"/>
                        <a:t> reduce visual noise and cognitive load, helping users navigate through the tasks and lists in a stress-free environment.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45719">
                <a:tc>
                  <a:txBody>
                    <a:bodyPr/>
                    <a:lstStyle/>
                    <a:p>
                      <a:pPr algn="ctr"/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Overall Style</a:t>
                      </a: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1" i="0" dirty="0">
                          <a:latin typeface="+mn-lt"/>
                          <a:cs typeface="Calibri" panose="020F0502020204030204" pitchFamily="34" charset="0"/>
                        </a:rPr>
                        <a:t>Minimalist</a:t>
                      </a:r>
                      <a:r>
                        <a:rPr lang="en-US" sz="1700" b="0" i="0" dirty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 dirty="0">
                          <a:latin typeface="+mn-lt"/>
                          <a:cs typeface="Calibri" panose="020F0502020204030204" pitchFamily="34" charset="0"/>
                        </a:rPr>
                        <a:t>and</a:t>
                      </a:r>
                      <a:r>
                        <a:rPr lang="en-US" sz="1700" b="0" i="0" dirty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 dirty="0">
                          <a:latin typeface="+mn-lt"/>
                          <a:cs typeface="Calibri" panose="020F0502020204030204" pitchFamily="34" charset="0"/>
                        </a:rPr>
                        <a:t>modern</a:t>
                      </a:r>
                      <a:r>
                        <a:rPr lang="en-US" sz="1700" b="0" i="0" dirty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 dirty="0">
                          <a:latin typeface="+mn-lt"/>
                          <a:cs typeface="Calibri" panose="020F0502020204030204" pitchFamily="34" charset="0"/>
                        </a:rPr>
                        <a:t>approach</a:t>
                      </a:r>
                      <a:r>
                        <a:rPr lang="en-US" sz="1700" b="0" i="0" dirty="0">
                          <a:latin typeface="+mn-lt"/>
                          <a:cs typeface="Calibri" panose="020F0502020204030204" pitchFamily="34" charset="0"/>
                        </a:rPr>
                        <a:t> for having a smooth and enjoyable user experience.</a:t>
                      </a: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3400145669"/>
                  </a:ext>
                </a:extLst>
              </a:tr>
            </a:tbl>
          </a:graphicData>
        </a:graphic>
      </p:graphicFrame>
      <p:pic>
        <p:nvPicPr>
          <p:cNvPr id="53" name="Video 52">
            <a:hlinkClick r:id="" action="ppaction://media"/>
            <a:extLst>
              <a:ext uri="{FF2B5EF4-FFF2-40B4-BE49-F238E27FC236}">
                <a16:creationId xmlns:a16="http://schemas.microsoft.com/office/drawing/2014/main" id="{04F27FA4-F801-0CCE-B7A6-332C99146E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9771062" y="365760"/>
            <a:ext cx="1582738" cy="15827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666">
        <p:fade/>
      </p:transition>
    </mc:Choice>
    <mc:Fallback>
      <p:transition spd="med" advTm="246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09879-F8A2-240B-4401-0A4A30C9E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4F27B8A0-B114-9B13-CB3B-F6A6573270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AFE999A-1A3E-58AE-1C06-2F9D844106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4668" y="914400"/>
            <a:ext cx="9144000" cy="2286000"/>
          </a:xfrm>
        </p:spPr>
        <p:txBody>
          <a:bodyPr/>
          <a:lstStyle/>
          <a:p>
            <a:r>
              <a:rPr lang="en-GB" dirty="0"/>
              <a:t>Challenges &amp; Solutions </a:t>
            </a:r>
            <a:endParaRPr lang="en-US" dirty="0"/>
          </a:p>
        </p:txBody>
      </p:sp>
      <p:pic>
        <p:nvPicPr>
          <p:cNvPr id="42" name="Video 41" descr="A person wearing glasses and a red dress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C25CB606-1A36-EB7B-C43B-E44A703989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24400" y="3200400"/>
            <a:ext cx="2743200" cy="2743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44547341"/>
      </p:ext>
    </p:extLst>
  </p:cSld>
  <p:clrMapOvr>
    <a:masterClrMapping/>
  </p:clrMapOvr>
  <p:transition spd="slow" advTm="456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4533</TotalTime>
  <Words>1379</Words>
  <Application>Microsoft Office PowerPoint</Application>
  <PresentationFormat>Widescreen</PresentationFormat>
  <Paragraphs>127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Wingdings</vt:lpstr>
      <vt:lpstr>Custom</vt:lpstr>
      <vt:lpstr>Task Manager Maui Application</vt:lpstr>
      <vt:lpstr>AGENDA</vt:lpstr>
      <vt:lpstr>Introduction</vt:lpstr>
      <vt:lpstr>Demo</vt:lpstr>
      <vt:lpstr>Technical Details</vt:lpstr>
      <vt:lpstr>🛠️ Under the Hood 🛠️</vt:lpstr>
      <vt:lpstr>Visual Aids</vt:lpstr>
      <vt:lpstr>🎨 Design Philosophy 🎨</vt:lpstr>
      <vt:lpstr>Challenges &amp; Solutions </vt:lpstr>
      <vt:lpstr>🎯Roadblocks &amp; Breakthroughs 🎯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Virág Szabó</dc:creator>
  <cp:lastModifiedBy>Virág Szabó</cp:lastModifiedBy>
  <cp:revision>156</cp:revision>
  <dcterms:created xsi:type="dcterms:W3CDTF">2025-01-17T11:15:16Z</dcterms:created>
  <dcterms:modified xsi:type="dcterms:W3CDTF">2025-04-04T16:49:18Z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